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14"/>
  </p:notesMasterIdLst>
  <p:handoutMasterIdLst>
    <p:handoutMasterId r:id="rId15"/>
  </p:handoutMasterIdLst>
  <p:sldIdLst>
    <p:sldId id="342" r:id="rId2"/>
    <p:sldId id="596" r:id="rId3"/>
    <p:sldId id="597" r:id="rId4"/>
    <p:sldId id="599" r:id="rId5"/>
    <p:sldId id="600" r:id="rId6"/>
    <p:sldId id="601" r:id="rId7"/>
    <p:sldId id="602" r:id="rId8"/>
    <p:sldId id="603" r:id="rId9"/>
    <p:sldId id="604" r:id="rId10"/>
    <p:sldId id="605" r:id="rId11"/>
    <p:sldId id="606" r:id="rId12"/>
    <p:sldId id="399" r:id="rId13"/>
  </p:sldIdLst>
  <p:sldSz cx="9144000" cy="6858000" type="screen4x3"/>
  <p:notesSz cx="6797675" cy="9928225"/>
  <p:embeddedFontLst>
    <p:embeddedFont>
      <p:font typeface="Constantia" panose="0203060205030603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Arial Narrow" panose="020B0606020202030204" pitchFamily="34" charset="0"/>
      <p:regular r:id="rId24"/>
      <p:bold r:id="rId25"/>
      <p:italic r:id="rId26"/>
      <p:boldItalic r:id="rId27"/>
    </p:embeddedFont>
  </p:embeddedFontLst>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A4E4E"/>
    <a:srgbClr val="F92763"/>
    <a:srgbClr val="FCFDF9"/>
    <a:srgbClr val="F16461"/>
    <a:srgbClr val="FF5353"/>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598" autoAdjust="0"/>
  </p:normalViewPr>
  <p:slideViewPr>
    <p:cSldViewPr>
      <p:cViewPr>
        <p:scale>
          <a:sx n="92" d="100"/>
          <a:sy n="92" d="100"/>
        </p:scale>
        <p:origin x="-1171" y="192"/>
      </p:cViewPr>
      <p:guideLst>
        <p:guide orient="horz" pos="2160"/>
        <p:guide pos="2880"/>
      </p:guideLst>
    </p:cSldViewPr>
  </p:slideViewPr>
  <p:outlineViewPr>
    <p:cViewPr>
      <p:scale>
        <a:sx n="33" d="100"/>
        <a:sy n="33" d="100"/>
      </p:scale>
      <p:origin x="0" y="-1884"/>
    </p:cViewPr>
  </p:outlineViewPr>
  <p:notesTextViewPr>
    <p:cViewPr>
      <p:scale>
        <a:sx n="100" d="100"/>
        <a:sy n="100" d="100"/>
      </p:scale>
      <p:origin x="0" y="0"/>
    </p:cViewPr>
  </p:notesTextViewPr>
  <p:sorterViewPr>
    <p:cViewPr>
      <p:scale>
        <a:sx n="100" d="100"/>
        <a:sy n="100" d="100"/>
      </p:scale>
      <p:origin x="0" y="-546"/>
    </p:cViewPr>
  </p:sorterViewPr>
  <p:notesViewPr>
    <p:cSldViewPr>
      <p:cViewPr varScale="1">
        <p:scale>
          <a:sx n="81" d="100"/>
          <a:sy n="81"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135" cy="496332"/>
          </a:xfrm>
          <a:prstGeom prst="rect">
            <a:avLst/>
          </a:prstGeom>
        </p:spPr>
        <p:txBody>
          <a:bodyPr vert="horz" lIns="91321" tIns="45661" rIns="91321" bIns="45661" rtlCol="0"/>
          <a:lstStyle>
            <a:lvl1pPr algn="l">
              <a:defRPr sz="1200"/>
            </a:lvl1pPr>
          </a:lstStyle>
          <a:p>
            <a:endParaRPr lang="ru-RU"/>
          </a:p>
        </p:txBody>
      </p:sp>
      <p:sp>
        <p:nvSpPr>
          <p:cNvPr id="3" name="Дата 2"/>
          <p:cNvSpPr>
            <a:spLocks noGrp="1"/>
          </p:cNvSpPr>
          <p:nvPr>
            <p:ph type="dt" sz="quarter" idx="1"/>
          </p:nvPr>
        </p:nvSpPr>
        <p:spPr>
          <a:xfrm>
            <a:off x="3849956" y="1"/>
            <a:ext cx="2946135" cy="496332"/>
          </a:xfrm>
          <a:prstGeom prst="rect">
            <a:avLst/>
          </a:prstGeom>
        </p:spPr>
        <p:txBody>
          <a:bodyPr vert="horz" lIns="91321" tIns="45661" rIns="91321" bIns="45661" rtlCol="0"/>
          <a:lstStyle>
            <a:lvl1pPr algn="r">
              <a:defRPr sz="1200"/>
            </a:lvl1pPr>
          </a:lstStyle>
          <a:p>
            <a:fld id="{6A2B32B6-C9B8-447B-9A2E-0DFB9299413C}" type="datetimeFigureOut">
              <a:rPr lang="ru-RU" smtClean="0"/>
              <a:pPr/>
              <a:t>17.04.2025</a:t>
            </a:fld>
            <a:endParaRPr lang="ru-RU"/>
          </a:p>
        </p:txBody>
      </p:sp>
      <p:sp>
        <p:nvSpPr>
          <p:cNvPr id="4" name="Нижний колонтитул 3"/>
          <p:cNvSpPr>
            <a:spLocks noGrp="1"/>
          </p:cNvSpPr>
          <p:nvPr>
            <p:ph type="ftr" sz="quarter" idx="2"/>
          </p:nvPr>
        </p:nvSpPr>
        <p:spPr>
          <a:xfrm>
            <a:off x="0" y="9430308"/>
            <a:ext cx="2946135" cy="496331"/>
          </a:xfrm>
          <a:prstGeom prst="rect">
            <a:avLst/>
          </a:prstGeom>
        </p:spPr>
        <p:txBody>
          <a:bodyPr vert="horz" lIns="91321" tIns="45661" rIns="91321" bIns="45661" rtlCol="0" anchor="b"/>
          <a:lstStyle>
            <a:lvl1pPr algn="l">
              <a:defRPr sz="1200"/>
            </a:lvl1pPr>
          </a:lstStyle>
          <a:p>
            <a:endParaRPr lang="ru-RU"/>
          </a:p>
        </p:txBody>
      </p:sp>
      <p:sp>
        <p:nvSpPr>
          <p:cNvPr id="5" name="Номер слайда 4"/>
          <p:cNvSpPr>
            <a:spLocks noGrp="1"/>
          </p:cNvSpPr>
          <p:nvPr>
            <p:ph type="sldNum" sz="quarter" idx="3"/>
          </p:nvPr>
        </p:nvSpPr>
        <p:spPr>
          <a:xfrm>
            <a:off x="3849956" y="9430308"/>
            <a:ext cx="2946135" cy="496331"/>
          </a:xfrm>
          <a:prstGeom prst="rect">
            <a:avLst/>
          </a:prstGeom>
        </p:spPr>
        <p:txBody>
          <a:bodyPr vert="horz" lIns="91321" tIns="45661" rIns="91321" bIns="45661" rtlCol="0" anchor="b"/>
          <a:lstStyle>
            <a:lvl1pPr algn="r">
              <a:defRPr sz="1200"/>
            </a:lvl1pPr>
          </a:lstStyle>
          <a:p>
            <a:fld id="{025E11EF-B2CC-4698-B3CA-9AFFB5D650B1}" type="slidenum">
              <a:rPr lang="ru-RU" smtClean="0"/>
              <a:pPr/>
              <a:t>‹#›</a:t>
            </a:fld>
            <a:endParaRPr lang="ru-RU"/>
          </a:p>
        </p:txBody>
      </p:sp>
    </p:spTree>
    <p:extLst>
      <p:ext uri="{BB962C8B-B14F-4D97-AF65-F5344CB8AC3E}">
        <p14:creationId xmlns:p14="http://schemas.microsoft.com/office/powerpoint/2010/main" val="4219000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400" cy="496967"/>
          </a:xfrm>
          <a:prstGeom prst="rect">
            <a:avLst/>
          </a:prstGeom>
        </p:spPr>
        <p:txBody>
          <a:bodyPr vert="horz" lIns="91431" tIns="45715" rIns="91431" bIns="45715" rtlCol="0"/>
          <a:lstStyle>
            <a:lvl1pPr algn="l">
              <a:defRPr sz="1200"/>
            </a:lvl1pPr>
          </a:lstStyle>
          <a:p>
            <a:pPr>
              <a:defRPr/>
            </a:pPr>
            <a:endParaRPr lang="ru-RU"/>
          </a:p>
        </p:txBody>
      </p:sp>
      <p:sp>
        <p:nvSpPr>
          <p:cNvPr id="3" name="Дата 2"/>
          <p:cNvSpPr>
            <a:spLocks noGrp="1"/>
          </p:cNvSpPr>
          <p:nvPr>
            <p:ph type="dt" idx="1"/>
          </p:nvPr>
        </p:nvSpPr>
        <p:spPr>
          <a:xfrm>
            <a:off x="3849688" y="0"/>
            <a:ext cx="2946400" cy="496967"/>
          </a:xfrm>
          <a:prstGeom prst="rect">
            <a:avLst/>
          </a:prstGeom>
        </p:spPr>
        <p:txBody>
          <a:bodyPr vert="horz" lIns="91431" tIns="45715" rIns="91431" bIns="45715" rtlCol="0"/>
          <a:lstStyle>
            <a:lvl1pPr algn="r">
              <a:defRPr sz="1200"/>
            </a:lvl1pPr>
          </a:lstStyle>
          <a:p>
            <a:pPr>
              <a:defRPr/>
            </a:pPr>
            <a:fld id="{1A5BBE26-492E-4271-8FBA-07FAA34B5EB2}" type="datetimeFigureOut">
              <a:rPr lang="ru-RU"/>
              <a:pPr>
                <a:defRPr/>
              </a:pPr>
              <a:t>17.04.2025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ru-RU" noProof="0"/>
          </a:p>
        </p:txBody>
      </p:sp>
      <p:sp>
        <p:nvSpPr>
          <p:cNvPr id="5" name="Заметки 4"/>
          <p:cNvSpPr>
            <a:spLocks noGrp="1"/>
          </p:cNvSpPr>
          <p:nvPr>
            <p:ph type="body" sz="quarter" idx="3"/>
          </p:nvPr>
        </p:nvSpPr>
        <p:spPr>
          <a:xfrm>
            <a:off x="679450" y="4715631"/>
            <a:ext cx="5438775" cy="4467939"/>
          </a:xfrm>
          <a:prstGeom prst="rect">
            <a:avLst/>
          </a:prstGeom>
        </p:spPr>
        <p:txBody>
          <a:bodyPr vert="horz" lIns="91431" tIns="45715" rIns="91431" bIns="45715"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1" y="9429672"/>
            <a:ext cx="2946400" cy="496966"/>
          </a:xfrm>
          <a:prstGeom prst="rect">
            <a:avLst/>
          </a:prstGeom>
        </p:spPr>
        <p:txBody>
          <a:bodyPr vert="horz" lIns="91431" tIns="45715" rIns="91431" bIns="45715"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49688" y="9429672"/>
            <a:ext cx="2946400" cy="496966"/>
          </a:xfrm>
          <a:prstGeom prst="rect">
            <a:avLst/>
          </a:prstGeom>
        </p:spPr>
        <p:txBody>
          <a:bodyPr vert="horz" lIns="91431" tIns="45715" rIns="91431" bIns="45715" rtlCol="0" anchor="b"/>
          <a:lstStyle>
            <a:lvl1pPr algn="r">
              <a:defRPr sz="1200"/>
            </a:lvl1pPr>
          </a:lstStyle>
          <a:p>
            <a:pPr>
              <a:defRPr/>
            </a:pPr>
            <a:fld id="{11385B95-7447-4E05-B715-F520D60D4127}" type="slidenum">
              <a:rPr lang="ru-RU"/>
              <a:pPr>
                <a:defRPr/>
              </a:pPr>
              <a:t>‹#›</a:t>
            </a:fld>
            <a:endParaRPr lang="ru-RU"/>
          </a:p>
        </p:txBody>
      </p:sp>
    </p:spTree>
    <p:extLst>
      <p:ext uri="{BB962C8B-B14F-4D97-AF65-F5344CB8AC3E}">
        <p14:creationId xmlns:p14="http://schemas.microsoft.com/office/powerpoint/2010/main" val="4205595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2</a:t>
            </a:fld>
            <a:endParaRPr lang="ru-RU" altLang="ru-RU">
              <a:solidFill>
                <a:prstClr val="black"/>
              </a:solidFill>
            </a:endParaRPr>
          </a:p>
        </p:txBody>
      </p:sp>
    </p:spTree>
    <p:extLst>
      <p:ext uri="{BB962C8B-B14F-4D97-AF65-F5344CB8AC3E}">
        <p14:creationId xmlns:p14="http://schemas.microsoft.com/office/powerpoint/2010/main" val="350115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0D14BD-5570-5C53-FB3E-FA0373F8ECD9}"/>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B3B3CC14-1F71-7C89-5506-F5BCC7693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F7D89233-A77D-B321-A4E6-F4942E56C8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9249F360-1F2A-184B-7BE2-518D22433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11</a:t>
            </a:fld>
            <a:endParaRPr lang="ru-RU" altLang="ru-RU">
              <a:solidFill>
                <a:prstClr val="black"/>
              </a:solidFill>
            </a:endParaRPr>
          </a:p>
        </p:txBody>
      </p:sp>
    </p:spTree>
    <p:extLst>
      <p:ext uri="{BB962C8B-B14F-4D97-AF65-F5344CB8AC3E}">
        <p14:creationId xmlns:p14="http://schemas.microsoft.com/office/powerpoint/2010/main" val="103814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96C650-AA14-421B-8A52-A1F049CD7646}"/>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F39739E5-E413-4ADE-E792-43BF48D385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0477CC9C-EB8A-A94B-9A80-29F69712BE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B3604F1C-A5A1-0F32-397F-86B0A2DC7E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3</a:t>
            </a:fld>
            <a:endParaRPr lang="ru-RU" altLang="ru-RU">
              <a:solidFill>
                <a:prstClr val="black"/>
              </a:solidFill>
            </a:endParaRPr>
          </a:p>
        </p:txBody>
      </p:sp>
    </p:spTree>
    <p:extLst>
      <p:ext uri="{BB962C8B-B14F-4D97-AF65-F5344CB8AC3E}">
        <p14:creationId xmlns:p14="http://schemas.microsoft.com/office/powerpoint/2010/main" val="309742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D2C2FB-6207-5E8B-C819-9C0530A6356F}"/>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5FE78B4F-A8C2-A703-77DA-3AD61EA06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C09AE53A-F31B-426F-D1FF-DFFDCB46A2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F2576829-72F4-A376-9ED5-62339898BF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4</a:t>
            </a:fld>
            <a:endParaRPr lang="ru-RU" altLang="ru-RU">
              <a:solidFill>
                <a:prstClr val="black"/>
              </a:solidFill>
            </a:endParaRPr>
          </a:p>
        </p:txBody>
      </p:sp>
    </p:spTree>
    <p:extLst>
      <p:ext uri="{BB962C8B-B14F-4D97-AF65-F5344CB8AC3E}">
        <p14:creationId xmlns:p14="http://schemas.microsoft.com/office/powerpoint/2010/main" val="285491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A0A2BB-EA84-D385-9BA2-D538575EA58D}"/>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1554B14E-7A61-0EC9-8CF9-058888BCA3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3BDB20C6-EBCB-3369-BE07-FA7EC0F1D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25B1A568-CD1E-F862-2D6F-01E1DEF87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5</a:t>
            </a:fld>
            <a:endParaRPr lang="ru-RU" altLang="ru-RU">
              <a:solidFill>
                <a:prstClr val="black"/>
              </a:solidFill>
            </a:endParaRPr>
          </a:p>
        </p:txBody>
      </p:sp>
    </p:spTree>
    <p:extLst>
      <p:ext uri="{BB962C8B-B14F-4D97-AF65-F5344CB8AC3E}">
        <p14:creationId xmlns:p14="http://schemas.microsoft.com/office/powerpoint/2010/main" val="237056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65075D-43E6-9094-FB0A-6D9D6605874A}"/>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35F3BA06-22D8-C426-D646-56F8E4C3F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A5058EBA-1B0C-6133-E4C8-3F9387DEA2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FC1EA25A-55D1-71FE-4E76-A794E09879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6</a:t>
            </a:fld>
            <a:endParaRPr lang="ru-RU" altLang="ru-RU">
              <a:solidFill>
                <a:prstClr val="black"/>
              </a:solidFill>
            </a:endParaRPr>
          </a:p>
        </p:txBody>
      </p:sp>
    </p:spTree>
    <p:extLst>
      <p:ext uri="{BB962C8B-B14F-4D97-AF65-F5344CB8AC3E}">
        <p14:creationId xmlns:p14="http://schemas.microsoft.com/office/powerpoint/2010/main" val="161742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BCDF3F6-06CC-62F6-2631-ABFFDA1372EA}"/>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3B5F4530-E14D-3699-C0F4-F553383FF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6E9E944C-A147-4EB1-E99C-74926FBB1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34EE34E2-44B7-2C95-65A8-FC2DF82CD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7</a:t>
            </a:fld>
            <a:endParaRPr lang="ru-RU" altLang="ru-RU">
              <a:solidFill>
                <a:prstClr val="black"/>
              </a:solidFill>
            </a:endParaRPr>
          </a:p>
        </p:txBody>
      </p:sp>
    </p:spTree>
    <p:extLst>
      <p:ext uri="{BB962C8B-B14F-4D97-AF65-F5344CB8AC3E}">
        <p14:creationId xmlns:p14="http://schemas.microsoft.com/office/powerpoint/2010/main" val="198930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B8A56E-A34B-9D08-29BF-875B5C4C8525}"/>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2DA61724-D93B-3AD5-F8FD-32481E35A9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D23B1104-E788-B82C-E4C0-FCBA4287E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3CA9D8FE-B784-EBF7-51AA-EDE1D7A33F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8</a:t>
            </a:fld>
            <a:endParaRPr lang="ru-RU" altLang="ru-RU">
              <a:solidFill>
                <a:prstClr val="black"/>
              </a:solidFill>
            </a:endParaRPr>
          </a:p>
        </p:txBody>
      </p:sp>
    </p:spTree>
    <p:extLst>
      <p:ext uri="{BB962C8B-B14F-4D97-AF65-F5344CB8AC3E}">
        <p14:creationId xmlns:p14="http://schemas.microsoft.com/office/powerpoint/2010/main" val="26703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286A40B-5941-051C-80C5-794BF4E864CE}"/>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2647A08F-02EC-69E7-0C2C-0FCF77B28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8BF3D556-82B6-0425-DBE6-F19E3EC9DB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12632801-E90E-0157-08DD-26B7202B18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9</a:t>
            </a:fld>
            <a:endParaRPr lang="ru-RU" altLang="ru-RU">
              <a:solidFill>
                <a:prstClr val="black"/>
              </a:solidFill>
            </a:endParaRPr>
          </a:p>
        </p:txBody>
      </p:sp>
    </p:spTree>
    <p:extLst>
      <p:ext uri="{BB962C8B-B14F-4D97-AF65-F5344CB8AC3E}">
        <p14:creationId xmlns:p14="http://schemas.microsoft.com/office/powerpoint/2010/main" val="33184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8629EE-AC4C-CB93-F1A8-95102248BF00}"/>
            </a:ext>
          </a:extLst>
        </p:cNvPr>
        <p:cNvGrpSpPr/>
        <p:nvPr/>
      </p:nvGrpSpPr>
      <p:grpSpPr>
        <a:xfrm>
          <a:off x="0" y="0"/>
          <a:ext cx="0" cy="0"/>
          <a:chOff x="0" y="0"/>
          <a:chExt cx="0" cy="0"/>
        </a:xfrm>
      </p:grpSpPr>
      <p:sp>
        <p:nvSpPr>
          <p:cNvPr id="44034" name="Образ слайда 1">
            <a:extLst>
              <a:ext uri="{FF2B5EF4-FFF2-40B4-BE49-F238E27FC236}">
                <a16:creationId xmlns:a16="http://schemas.microsoft.com/office/drawing/2014/main" xmlns="" id="{20353A68-C608-059F-7DF4-F08E458966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a:extLst>
              <a:ext uri="{FF2B5EF4-FFF2-40B4-BE49-F238E27FC236}">
                <a16:creationId xmlns:a16="http://schemas.microsoft.com/office/drawing/2014/main" xmlns="" id="{6E5F3E0B-8D85-D8A0-8D19-69065C614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a:p>
        </p:txBody>
      </p:sp>
      <p:sp>
        <p:nvSpPr>
          <p:cNvPr id="44036" name="Номер слайда 3">
            <a:extLst>
              <a:ext uri="{FF2B5EF4-FFF2-40B4-BE49-F238E27FC236}">
                <a16:creationId xmlns:a16="http://schemas.microsoft.com/office/drawing/2014/main" xmlns="" id="{E2DDD2CE-19D5-67AD-FE95-E436D1AAEE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5" indent="-285721">
              <a:defRPr>
                <a:solidFill>
                  <a:schemeClr val="tx1"/>
                </a:solidFill>
                <a:latin typeface="Calibri" pitchFamily="34" charset="0"/>
              </a:defRPr>
            </a:lvl2pPr>
            <a:lvl3pPr marL="1142884" indent="-228576">
              <a:defRPr>
                <a:solidFill>
                  <a:schemeClr val="tx1"/>
                </a:solidFill>
                <a:latin typeface="Calibri" pitchFamily="34" charset="0"/>
              </a:defRPr>
            </a:lvl3pPr>
            <a:lvl4pPr marL="1600037" indent="-228576">
              <a:defRPr>
                <a:solidFill>
                  <a:schemeClr val="tx1"/>
                </a:solidFill>
                <a:latin typeface="Calibri" pitchFamily="34" charset="0"/>
              </a:defRPr>
            </a:lvl4pPr>
            <a:lvl5pPr marL="2057191" indent="-228576">
              <a:defRPr>
                <a:solidFill>
                  <a:schemeClr val="tx1"/>
                </a:solidFill>
                <a:latin typeface="Calibri" pitchFamily="34" charset="0"/>
              </a:defRPr>
            </a:lvl5pPr>
            <a:lvl6pPr marL="2514345" indent="-228576" fontAlgn="base">
              <a:spcBef>
                <a:spcPct val="0"/>
              </a:spcBef>
              <a:spcAft>
                <a:spcPct val="0"/>
              </a:spcAft>
              <a:defRPr>
                <a:solidFill>
                  <a:schemeClr val="tx1"/>
                </a:solidFill>
                <a:latin typeface="Calibri" pitchFamily="34" charset="0"/>
              </a:defRPr>
            </a:lvl6pPr>
            <a:lvl7pPr marL="2971498" indent="-228576" fontAlgn="base">
              <a:spcBef>
                <a:spcPct val="0"/>
              </a:spcBef>
              <a:spcAft>
                <a:spcPct val="0"/>
              </a:spcAft>
              <a:defRPr>
                <a:solidFill>
                  <a:schemeClr val="tx1"/>
                </a:solidFill>
                <a:latin typeface="Calibri" pitchFamily="34" charset="0"/>
              </a:defRPr>
            </a:lvl7pPr>
            <a:lvl8pPr marL="3428652" indent="-228576" fontAlgn="base">
              <a:spcBef>
                <a:spcPct val="0"/>
              </a:spcBef>
              <a:spcAft>
                <a:spcPct val="0"/>
              </a:spcAft>
              <a:defRPr>
                <a:solidFill>
                  <a:schemeClr val="tx1"/>
                </a:solidFill>
                <a:latin typeface="Calibri" pitchFamily="34" charset="0"/>
              </a:defRPr>
            </a:lvl8pPr>
            <a:lvl9pPr marL="3885805" indent="-228576" fontAlgn="base">
              <a:spcBef>
                <a:spcPct val="0"/>
              </a:spcBef>
              <a:spcAft>
                <a:spcPct val="0"/>
              </a:spcAft>
              <a:defRPr>
                <a:solidFill>
                  <a:schemeClr val="tx1"/>
                </a:solidFill>
                <a:latin typeface="Calibri" pitchFamily="34" charset="0"/>
              </a:defRPr>
            </a:lvl9pPr>
          </a:lstStyle>
          <a:p>
            <a:fld id="{98A09AD2-7B8C-4604-9B6A-FA463D1C7D41}" type="slidenum">
              <a:rPr lang="ru-RU" altLang="ru-RU">
                <a:solidFill>
                  <a:prstClr val="black"/>
                </a:solidFill>
              </a:rPr>
              <a:pPr/>
              <a:t>10</a:t>
            </a:fld>
            <a:endParaRPr lang="ru-RU" altLang="ru-RU">
              <a:solidFill>
                <a:prstClr val="black"/>
              </a:solidFill>
            </a:endParaRPr>
          </a:p>
        </p:txBody>
      </p:sp>
    </p:spTree>
    <p:extLst>
      <p:ext uri="{BB962C8B-B14F-4D97-AF65-F5344CB8AC3E}">
        <p14:creationId xmlns:p14="http://schemas.microsoft.com/office/powerpoint/2010/main" val="192814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B65CEB93-FA45-49D1-82DC-1F070C726390}" type="datetimeFigureOut">
              <a:rPr lang="ru-RU"/>
              <a:pPr>
                <a:defRPr/>
              </a:pPr>
              <a:t>17.04.2025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ACC2AA-84D3-42EE-9A86-AF99478F76F7}" type="slidenum">
              <a:rPr lang="ru-RU"/>
              <a:pPr>
                <a:defRPr/>
              </a:pPr>
              <a:t>‹#›</a:t>
            </a:fld>
            <a:endParaRPr lang="ru-RU"/>
          </a:p>
        </p:txBody>
      </p:sp>
    </p:spTree>
    <p:extLst>
      <p:ext uri="{BB962C8B-B14F-4D97-AF65-F5344CB8AC3E}">
        <p14:creationId xmlns:p14="http://schemas.microsoft.com/office/powerpoint/2010/main" val="281931192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1C380CD-E2C7-49B4-8D7F-E52D2BAE29D7}" type="datetimeFigureOut">
              <a:rPr lang="ru-RU"/>
              <a:pPr>
                <a:defRPr/>
              </a:pPr>
              <a:t>17.04.2025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725999-5121-45DD-8A18-D6CA3E7F9E70}" type="slidenum">
              <a:rPr lang="ru-RU"/>
              <a:pPr>
                <a:defRPr/>
              </a:pPr>
              <a:t>‹#›</a:t>
            </a:fld>
            <a:endParaRPr lang="ru-RU"/>
          </a:p>
        </p:txBody>
      </p:sp>
    </p:spTree>
    <p:extLst>
      <p:ext uri="{BB962C8B-B14F-4D97-AF65-F5344CB8AC3E}">
        <p14:creationId xmlns:p14="http://schemas.microsoft.com/office/powerpoint/2010/main" val="282768766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3A2A6F4-A078-4513-BD69-B09EA7352469}" type="datetimeFigureOut">
              <a:rPr lang="ru-RU"/>
              <a:pPr>
                <a:defRPr/>
              </a:pPr>
              <a:t>17.04.2025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8613CD-D7B0-40A0-B436-D45BC1A49707}" type="slidenum">
              <a:rPr lang="ru-RU"/>
              <a:pPr>
                <a:defRPr/>
              </a:pPr>
              <a:t>‹#›</a:t>
            </a:fld>
            <a:endParaRPr lang="ru-RU"/>
          </a:p>
        </p:txBody>
      </p:sp>
    </p:spTree>
    <p:extLst>
      <p:ext uri="{BB962C8B-B14F-4D97-AF65-F5344CB8AC3E}">
        <p14:creationId xmlns:p14="http://schemas.microsoft.com/office/powerpoint/2010/main" val="262520397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9A73459-CF66-4E7E-90EA-20EB1D7BABFB}" type="datetimeFigureOut">
              <a:rPr lang="ru-RU"/>
              <a:pPr>
                <a:defRPr/>
              </a:pPr>
              <a:t>17.04.2025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51C7DA-8AFD-4995-A63F-6BF5DE1C1C5C}" type="slidenum">
              <a:rPr lang="ru-RU"/>
              <a:pPr>
                <a:defRPr/>
              </a:pPr>
              <a:t>‹#›</a:t>
            </a:fld>
            <a:endParaRPr lang="ru-RU"/>
          </a:p>
        </p:txBody>
      </p:sp>
    </p:spTree>
    <p:extLst>
      <p:ext uri="{BB962C8B-B14F-4D97-AF65-F5344CB8AC3E}">
        <p14:creationId xmlns:p14="http://schemas.microsoft.com/office/powerpoint/2010/main" val="356624234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74F8C9E-45F3-4260-AB28-ED743ADCD39C}" type="datetimeFigureOut">
              <a:rPr lang="ru-RU"/>
              <a:pPr>
                <a:defRPr/>
              </a:pPr>
              <a:t>17.04.2025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20C06B-A955-4C7A-86A2-672509673BCC}" type="slidenum">
              <a:rPr lang="ru-RU"/>
              <a:pPr>
                <a:defRPr/>
              </a:pPr>
              <a:t>‹#›</a:t>
            </a:fld>
            <a:endParaRPr lang="ru-RU"/>
          </a:p>
        </p:txBody>
      </p:sp>
    </p:spTree>
    <p:extLst>
      <p:ext uri="{BB962C8B-B14F-4D97-AF65-F5344CB8AC3E}">
        <p14:creationId xmlns:p14="http://schemas.microsoft.com/office/powerpoint/2010/main" val="20143499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AA471F9-44A3-4DEA-99FB-CC6DADBE4D65}" type="datetimeFigureOut">
              <a:rPr lang="ru-RU"/>
              <a:pPr>
                <a:defRPr/>
              </a:pPr>
              <a:t>17.04.2025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A7946B-C01F-4607-AD8B-2E005ADC030C}" type="slidenum">
              <a:rPr lang="ru-RU"/>
              <a:pPr>
                <a:defRPr/>
              </a:pPr>
              <a:t>‹#›</a:t>
            </a:fld>
            <a:endParaRPr lang="ru-RU"/>
          </a:p>
        </p:txBody>
      </p:sp>
    </p:spTree>
    <p:extLst>
      <p:ext uri="{BB962C8B-B14F-4D97-AF65-F5344CB8AC3E}">
        <p14:creationId xmlns:p14="http://schemas.microsoft.com/office/powerpoint/2010/main" val="72602309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466C426-85B5-4097-B245-B1F1632BC7B0}" type="datetimeFigureOut">
              <a:rPr lang="ru-RU"/>
              <a:pPr>
                <a:defRPr/>
              </a:pPr>
              <a:t>17.04.2025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DC974D0-74A4-4DBC-B8BB-E48968C4AFAC}" type="slidenum">
              <a:rPr lang="ru-RU"/>
              <a:pPr>
                <a:defRPr/>
              </a:pPr>
              <a:t>‹#›</a:t>
            </a:fld>
            <a:endParaRPr lang="ru-RU"/>
          </a:p>
        </p:txBody>
      </p:sp>
    </p:spTree>
    <p:extLst>
      <p:ext uri="{BB962C8B-B14F-4D97-AF65-F5344CB8AC3E}">
        <p14:creationId xmlns:p14="http://schemas.microsoft.com/office/powerpoint/2010/main" val="34937605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86081C9-C2B9-4416-8E98-6FED276E4ACF}" type="datetimeFigureOut">
              <a:rPr lang="ru-RU"/>
              <a:pPr>
                <a:defRPr/>
              </a:pPr>
              <a:t>17.04.2025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02746CF-5051-4EC9-9667-7919D5966C33}" type="slidenum">
              <a:rPr lang="ru-RU"/>
              <a:pPr>
                <a:defRPr/>
              </a:pPr>
              <a:t>‹#›</a:t>
            </a:fld>
            <a:endParaRPr lang="ru-RU"/>
          </a:p>
        </p:txBody>
      </p:sp>
    </p:spTree>
    <p:extLst>
      <p:ext uri="{BB962C8B-B14F-4D97-AF65-F5344CB8AC3E}">
        <p14:creationId xmlns:p14="http://schemas.microsoft.com/office/powerpoint/2010/main" val="300401114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C693464-37C9-41FD-A1AE-0007F5989D33}" type="datetimeFigureOut">
              <a:rPr lang="ru-RU"/>
              <a:pPr>
                <a:defRPr/>
              </a:pPr>
              <a:t>17.04.2025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6152174-F88D-4C10-924D-0C6B74F763AA}" type="slidenum">
              <a:rPr lang="ru-RU"/>
              <a:pPr>
                <a:defRPr/>
              </a:pPr>
              <a:t>‹#›</a:t>
            </a:fld>
            <a:endParaRPr lang="ru-RU"/>
          </a:p>
        </p:txBody>
      </p:sp>
    </p:spTree>
    <p:extLst>
      <p:ext uri="{BB962C8B-B14F-4D97-AF65-F5344CB8AC3E}">
        <p14:creationId xmlns:p14="http://schemas.microsoft.com/office/powerpoint/2010/main" val="78681663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E159CFB-9EEB-46AD-985E-11E0A69B7DE5}" type="datetimeFigureOut">
              <a:rPr lang="ru-RU"/>
              <a:pPr>
                <a:defRPr/>
              </a:pPr>
              <a:t>17.04.2025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7BBCBBF-D6BD-485E-A074-1006058E206E}" type="slidenum">
              <a:rPr lang="ru-RU"/>
              <a:pPr>
                <a:defRPr/>
              </a:pPr>
              <a:t>‹#›</a:t>
            </a:fld>
            <a:endParaRPr lang="ru-RU"/>
          </a:p>
        </p:txBody>
      </p:sp>
    </p:spTree>
    <p:extLst>
      <p:ext uri="{BB962C8B-B14F-4D97-AF65-F5344CB8AC3E}">
        <p14:creationId xmlns:p14="http://schemas.microsoft.com/office/powerpoint/2010/main" val="306403279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C0B8972-A9E4-4803-928D-055CF147BDB4}" type="datetimeFigureOut">
              <a:rPr lang="ru-RU"/>
              <a:pPr>
                <a:defRPr/>
              </a:pPr>
              <a:t>17.04.2025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6C63BA1-893D-4D29-9FCF-6FCE27ECCADE}" type="slidenum">
              <a:rPr lang="ru-RU"/>
              <a:pPr>
                <a:defRPr/>
              </a:pPr>
              <a:t>‹#›</a:t>
            </a:fld>
            <a:endParaRPr lang="ru-RU"/>
          </a:p>
        </p:txBody>
      </p:sp>
    </p:spTree>
    <p:extLst>
      <p:ext uri="{BB962C8B-B14F-4D97-AF65-F5344CB8AC3E}">
        <p14:creationId xmlns:p14="http://schemas.microsoft.com/office/powerpoint/2010/main" val="333661777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009227-0D7A-4F28-82C7-4C1C16666162}" type="datetimeFigureOut">
              <a:rPr lang="ru-RU"/>
              <a:pPr>
                <a:defRPr/>
              </a:pPr>
              <a:t>17.04.2025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71664F-6E43-4A41-94AB-9B409D6C74F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publication.pravo.gov.ru/Document/View/0001201906240028?index=2" TargetMode="External"/><Relationship Id="rId3" Type="http://schemas.openxmlformats.org/officeDocument/2006/relationships/image" Target="../media/image3.jpeg"/><Relationship Id="rId7" Type="http://schemas.openxmlformats.org/officeDocument/2006/relationships/hyperlink" Target="https://eec.eaeunion.org/news/soglashenie-o-primenenii-v-eaes-navigatsionnykh-plomb-dlya-otslezhivaniya-perevozok-vstupilo-v-sil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oyuz.by/projects/material/postanovlenie-ot-5-noyabrya-2024-g-43-ob-otdelnyh-merah-po-protivodeystviyu-nezakonnomu-importu-tovarov-na-territoriyu-soyuznogo-gosudarstva" TargetMode="External"/><Relationship Id="rId5" Type="http://schemas.openxmlformats.org/officeDocument/2006/relationships/hyperlink" Target="http://publication.pravo.gov.ru/Document/View/0001202303200014"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r>
              <a:rPr lang="ru-RU" altLang="ru-RU" dirty="0"/>
              <a:t>ё</a:t>
            </a:r>
          </a:p>
        </p:txBody>
      </p:sp>
      <p:sp>
        <p:nvSpPr>
          <p:cNvPr id="4" name="Подзаголовок 2"/>
          <p:cNvSpPr>
            <a:spLocks noGrp="1"/>
          </p:cNvSpPr>
          <p:nvPr>
            <p:ph type="subTitle" idx="1"/>
          </p:nvPr>
        </p:nvSpPr>
        <p:spPr/>
        <p:txBody>
          <a:bodyPr rtlCol="0">
            <a:normAutofit/>
          </a:bodyPr>
          <a:lstStyle/>
          <a:p>
            <a:pPr eaLnBrk="1" fontAlgn="auto" hangingPunct="1">
              <a:spcAft>
                <a:spcPts val="0"/>
              </a:spcAft>
              <a:defRPr/>
            </a:pPr>
            <a:endParaRPr lang="ru-RU" dirty="0"/>
          </a:p>
        </p:txBody>
      </p:sp>
      <p:pic>
        <p:nvPicPr>
          <p:cNvPr id="20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74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6"/>
          <p:cNvSpPr txBox="1">
            <a:spLocks noChangeArrowheads="1"/>
          </p:cNvSpPr>
          <p:nvPr/>
        </p:nvSpPr>
        <p:spPr bwMode="auto">
          <a:xfrm>
            <a:off x="1763713" y="6237288"/>
            <a:ext cx="3529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b="1" dirty="0">
                <a:solidFill>
                  <a:srgbClr val="0070C0"/>
                </a:solidFill>
                <a:latin typeface="Arial" pitchFamily="34" charset="0"/>
                <a:cs typeface="Arial" pitchFamily="34" charset="0"/>
              </a:rPr>
              <a:t> </a:t>
            </a:r>
          </a:p>
        </p:txBody>
      </p:sp>
      <p:sp>
        <p:nvSpPr>
          <p:cNvPr id="2054" name="TextBox 7"/>
          <p:cNvSpPr txBox="1">
            <a:spLocks noChangeArrowheads="1"/>
          </p:cNvSpPr>
          <p:nvPr/>
        </p:nvSpPr>
        <p:spPr bwMode="auto">
          <a:xfrm>
            <a:off x="6732588" y="6313488"/>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400" dirty="0">
                <a:latin typeface="Arial Narrow" pitchFamily="34" charset="0"/>
                <a:cs typeface="Arial" pitchFamily="34" charset="0"/>
              </a:rPr>
              <a:t>24 апреля 2025 года</a:t>
            </a:r>
          </a:p>
        </p:txBody>
      </p:sp>
      <p:pic>
        <p:nvPicPr>
          <p:cNvPr id="9" name="Picture 3" descr="Герб ФС"/>
          <p:cNvPicPr>
            <a:picLocks noChangeAspect="1" noChangeArrowheads="1"/>
          </p:cNvPicPr>
          <p:nvPr/>
        </p:nvPicPr>
        <p:blipFill>
          <a:blip r:embed="rId3" cstate="print">
            <a:lum bright="-8000" contrast="34000"/>
          </a:blip>
          <a:srcRect/>
          <a:stretch>
            <a:fillRect/>
          </a:stretch>
        </p:blipFill>
        <p:spPr bwMode="auto">
          <a:xfrm>
            <a:off x="7596188" y="404813"/>
            <a:ext cx="976312" cy="993775"/>
          </a:xfrm>
          <a:prstGeom prst="rect">
            <a:avLst/>
          </a:prstGeom>
          <a:ln>
            <a:noFill/>
          </a:ln>
          <a:effectLst>
            <a:outerShdw blurRad="292100" dist="139700" dir="2700000" algn="tl" rotWithShape="0">
              <a:srgbClr val="333333">
                <a:alpha val="65000"/>
              </a:srgbClr>
            </a:outerShdw>
          </a:effectLst>
        </p:spPr>
      </p:pic>
      <p:sp>
        <p:nvSpPr>
          <p:cNvPr id="2056" name="TextBox 9"/>
          <p:cNvSpPr txBox="1">
            <a:spLocks noChangeArrowheads="1"/>
          </p:cNvSpPr>
          <p:nvPr/>
        </p:nvSpPr>
        <p:spPr bwMode="auto">
          <a:xfrm>
            <a:off x="5313363" y="549275"/>
            <a:ext cx="2159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600" dirty="0">
                <a:solidFill>
                  <a:schemeClr val="bg1"/>
                </a:solidFill>
                <a:latin typeface="Arial Narrow" pitchFamily="34" charset="0"/>
              </a:rPr>
              <a:t>Межрегиональное территориальное управление Федеральной службы </a:t>
            </a:r>
          </a:p>
          <a:p>
            <a:pPr eaLnBrk="1" hangingPunct="1">
              <a:spcBef>
                <a:spcPct val="0"/>
              </a:spcBef>
              <a:buFontTx/>
              <a:buNone/>
            </a:pPr>
            <a:r>
              <a:rPr lang="ru-RU" altLang="ru-RU" sz="1600" dirty="0">
                <a:solidFill>
                  <a:schemeClr val="bg1"/>
                </a:solidFill>
                <a:latin typeface="Arial Narrow" pitchFamily="34" charset="0"/>
              </a:rPr>
              <a:t>по надзору в сфере транспорта по Сибирскому федеральному округу</a:t>
            </a:r>
          </a:p>
          <a:p>
            <a:pPr eaLnBrk="1" hangingPunct="1">
              <a:spcBef>
                <a:spcPct val="0"/>
              </a:spcBef>
              <a:buFontTx/>
              <a:buNone/>
            </a:pPr>
            <a:endParaRPr lang="ru-RU" altLang="ru-RU" sz="1600" dirty="0">
              <a:solidFill>
                <a:schemeClr val="bg1"/>
              </a:solidFill>
              <a:latin typeface="Arial Narrow" pitchFamily="34" charset="0"/>
            </a:endParaRPr>
          </a:p>
        </p:txBody>
      </p:sp>
      <p:sp>
        <p:nvSpPr>
          <p:cNvPr id="2" name="Прямоугольник 1"/>
          <p:cNvSpPr/>
          <p:nvPr/>
        </p:nvSpPr>
        <p:spPr>
          <a:xfrm>
            <a:off x="1259632" y="2492896"/>
            <a:ext cx="7416949" cy="3167931"/>
          </a:xfrm>
          <a:prstGeom prst="rect">
            <a:avLst/>
          </a:prstGeom>
        </p:spPr>
        <p:txBody>
          <a:bodyPr/>
          <a:lstStyle/>
          <a:p>
            <a:pPr algn="ctr" fontAlgn="auto">
              <a:lnSpc>
                <a:spcPts val="3000"/>
              </a:lnSpc>
              <a:spcBef>
                <a:spcPts val="600"/>
              </a:spcBef>
              <a:spcAft>
                <a:spcPts val="0"/>
              </a:spcAft>
              <a:defRPr/>
            </a:pPr>
            <a:r>
              <a:rPr lang="ru-RU" sz="33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«Обзор изменений нормативного правового регулирования в сфере государственного контроля (надзора) на автомобильном транспорте, городском наземном электрическом и дорожном хозяйстве»</a:t>
            </a:r>
          </a:p>
          <a:p>
            <a:pPr algn="r" fontAlgn="auto">
              <a:lnSpc>
                <a:spcPts val="3000"/>
              </a:lnSpc>
              <a:spcBef>
                <a:spcPts val="600"/>
              </a:spcBef>
              <a:spcAft>
                <a:spcPts val="0"/>
              </a:spcAft>
              <a:defRPr/>
            </a:pPr>
            <a:endParaRPr lang="ru-R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fontAlgn="auto">
              <a:lnSpc>
                <a:spcPts val="3000"/>
              </a:lnSpc>
              <a:spcBef>
                <a:spcPts val="600"/>
              </a:spcBef>
              <a:spcAft>
                <a:spcPts val="0"/>
              </a:spcAft>
              <a:defRPr/>
            </a:pPr>
            <a:r>
              <a:rPr lang="ru-R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Якунин Сергей Петрович – начальник территориального отдела </a:t>
            </a:r>
            <a:r>
              <a:rPr lang="ru-RU" sz="16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госавтодорнадзора</a:t>
            </a:r>
            <a:r>
              <a:rPr lang="ru-R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по Алтайскому краю </a:t>
            </a:r>
          </a:p>
        </p:txBody>
      </p:sp>
    </p:spTree>
    <p:extLst>
      <p:ext uri="{BB962C8B-B14F-4D97-AF65-F5344CB8AC3E}">
        <p14:creationId xmlns:p14="http://schemas.microsoft.com/office/powerpoint/2010/main" val="340851420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82A172-5746-DC12-F840-18EBC317B68F}"/>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0927A367-7A90-9662-7AC5-79804F9574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C6940352-B41D-6892-AA5F-72A7D8F546A7}"/>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92AC7E65-647A-452E-F602-9B4D21A26572}"/>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11266" name="Номер слайда 5">
            <a:extLst>
              <a:ext uri="{FF2B5EF4-FFF2-40B4-BE49-F238E27FC236}">
                <a16:creationId xmlns:a16="http://schemas.microsoft.com/office/drawing/2014/main" xmlns="" id="{C5983EC8-90B7-4F9E-F3F5-365E33A9A0C6}"/>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10</a:t>
            </a:fld>
            <a:endParaRPr lang="ru-RU" dirty="0">
              <a:solidFill>
                <a:prstClr val="black">
                  <a:tint val="75000"/>
                </a:prstClr>
              </a:solidFill>
            </a:endParaRPr>
          </a:p>
        </p:txBody>
      </p:sp>
      <p:pic>
        <p:nvPicPr>
          <p:cNvPr id="2" name="Picture 1" descr="https://crcp.ru/upload/medialibrary/f6d/%D0%904_2.jpg">
            <a:extLst>
              <a:ext uri="{FF2B5EF4-FFF2-40B4-BE49-F238E27FC236}">
                <a16:creationId xmlns:a16="http://schemas.microsoft.com/office/drawing/2014/main" xmlns="" id="{4FE1F2A0-44C5-BF55-95FA-BD7DA638DE0A}"/>
              </a:ext>
            </a:extLst>
          </p:cNvPr>
          <p:cNvPicPr>
            <a:picLocks noGrp="1" noChangeAspect="1"/>
          </p:cNvPicPr>
          <p:nvPr>
            <p:ph idx="1"/>
          </p:nvPr>
        </p:nvPicPr>
        <p:blipFill>
          <a:blip r:embed="rId5"/>
          <a:srcRect l="3308" r="2536" b="52329"/>
          <a:stretch/>
        </p:blipFill>
        <p:spPr bwMode="auto">
          <a:xfrm>
            <a:off x="516151" y="1004888"/>
            <a:ext cx="8064896" cy="5775811"/>
          </a:xfrm>
          <a:prstGeom prst="rect">
            <a:avLst/>
          </a:prstGeom>
          <a:noFill/>
          <a:ln>
            <a:noFill/>
          </a:ln>
        </p:spPr>
      </p:pic>
    </p:spTree>
    <p:extLst>
      <p:ext uri="{BB962C8B-B14F-4D97-AF65-F5344CB8AC3E}">
        <p14:creationId xmlns:p14="http://schemas.microsoft.com/office/powerpoint/2010/main" val="193131830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230E0BC-6282-59E7-F540-7D80E914669C}"/>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14698C75-AAB1-D0C3-AD47-D6E9280CA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79F23457-335B-1F8F-2924-9E5F68C88CB8}"/>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8D150995-968E-FC7F-A8B5-62BC5F7EDF45}"/>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11266" name="Номер слайда 5">
            <a:extLst>
              <a:ext uri="{FF2B5EF4-FFF2-40B4-BE49-F238E27FC236}">
                <a16:creationId xmlns:a16="http://schemas.microsoft.com/office/drawing/2014/main" xmlns="" id="{88B07740-36DE-FC1D-5241-486FD16FA9F7}"/>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11</a:t>
            </a:fld>
            <a:endParaRPr lang="ru-RU" dirty="0">
              <a:solidFill>
                <a:prstClr val="black">
                  <a:tint val="75000"/>
                </a:prstClr>
              </a:solidFill>
            </a:endParaRPr>
          </a:p>
        </p:txBody>
      </p:sp>
      <p:pic>
        <p:nvPicPr>
          <p:cNvPr id="2" name="Picture 3" descr="https://crcp.ru/upload/medialibrary/f6d/%D0%904_2.jpg">
            <a:extLst>
              <a:ext uri="{FF2B5EF4-FFF2-40B4-BE49-F238E27FC236}">
                <a16:creationId xmlns:a16="http://schemas.microsoft.com/office/drawing/2014/main" xmlns="" id="{2971949C-71C8-48C4-33CE-D424BB81FF00}"/>
              </a:ext>
            </a:extLst>
          </p:cNvPr>
          <p:cNvPicPr>
            <a:picLocks noGrp="1" noChangeAspect="1"/>
          </p:cNvPicPr>
          <p:nvPr>
            <p:ph idx="1"/>
          </p:nvPr>
        </p:nvPicPr>
        <p:blipFill>
          <a:blip r:embed="rId5"/>
          <a:srcRect t="47427"/>
          <a:stretch/>
        </p:blipFill>
        <p:spPr bwMode="auto">
          <a:xfrm>
            <a:off x="700238" y="1063624"/>
            <a:ext cx="7743524" cy="5757863"/>
          </a:xfrm>
          <a:prstGeom prst="rect">
            <a:avLst/>
          </a:prstGeom>
          <a:noFill/>
          <a:ln>
            <a:noFill/>
          </a:ln>
        </p:spPr>
      </p:pic>
    </p:spTree>
    <p:extLst>
      <p:ext uri="{BB962C8B-B14F-4D97-AF65-F5344CB8AC3E}">
        <p14:creationId xmlns:p14="http://schemas.microsoft.com/office/powerpoint/2010/main" val="70610441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pPr eaLnBrk="1" hangingPunct="1"/>
            <a:endParaRPr lang="ru-RU" altLang="ru-RU"/>
          </a:p>
        </p:txBody>
      </p:sp>
      <p:sp>
        <p:nvSpPr>
          <p:cNvPr id="4" name="Подзаголовок 2"/>
          <p:cNvSpPr>
            <a:spLocks noGrp="1"/>
          </p:cNvSpPr>
          <p:nvPr>
            <p:ph type="subTitle" idx="1"/>
          </p:nvPr>
        </p:nvSpPr>
        <p:spPr/>
        <p:txBody>
          <a:bodyPr rtlCol="0">
            <a:normAutofit/>
          </a:bodyPr>
          <a:lstStyle/>
          <a:p>
            <a:pPr eaLnBrk="1" fontAlgn="auto" hangingPunct="1">
              <a:spcAft>
                <a:spcPts val="0"/>
              </a:spcAft>
              <a:defRPr/>
            </a:pPr>
            <a:endParaRPr lang="ru-RU" dirty="0"/>
          </a:p>
        </p:txBody>
      </p:sp>
      <p:pic>
        <p:nvPicPr>
          <p:cNvPr id="143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1" y="-4609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Герб ФС"/>
          <p:cNvPicPr>
            <a:picLocks noChangeAspect="1" noChangeArrowheads="1"/>
          </p:cNvPicPr>
          <p:nvPr/>
        </p:nvPicPr>
        <p:blipFill>
          <a:blip r:embed="rId3" cstate="print">
            <a:lum bright="-8000" contrast="34000"/>
          </a:blip>
          <a:srcRect/>
          <a:stretch>
            <a:fillRect/>
          </a:stretch>
        </p:blipFill>
        <p:spPr bwMode="auto">
          <a:xfrm>
            <a:off x="7596188" y="404813"/>
            <a:ext cx="976312" cy="993775"/>
          </a:xfrm>
          <a:prstGeom prst="rect">
            <a:avLst/>
          </a:prstGeom>
          <a:ln>
            <a:noFill/>
          </a:ln>
          <a:effectLst>
            <a:outerShdw blurRad="292100" dist="139700" dir="2700000" algn="tl" rotWithShape="0">
              <a:srgbClr val="333333">
                <a:alpha val="65000"/>
              </a:srgbClr>
            </a:outerShdw>
          </a:effectLst>
        </p:spPr>
      </p:pic>
      <p:sp>
        <p:nvSpPr>
          <p:cNvPr id="14344" name="TextBox 9"/>
          <p:cNvSpPr txBox="1">
            <a:spLocks noChangeArrowheads="1"/>
          </p:cNvSpPr>
          <p:nvPr/>
        </p:nvSpPr>
        <p:spPr bwMode="auto">
          <a:xfrm>
            <a:off x="5313363" y="549275"/>
            <a:ext cx="215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600" dirty="0">
                <a:solidFill>
                  <a:prstClr val="white"/>
                </a:solidFill>
                <a:latin typeface="Arial Narrow" pitchFamily="34" charset="0"/>
              </a:rPr>
              <a:t>Межрегиональное территориальное управление Федеральной службы </a:t>
            </a:r>
          </a:p>
          <a:p>
            <a:pPr eaLnBrk="1" hangingPunct="1">
              <a:spcBef>
                <a:spcPct val="0"/>
              </a:spcBef>
              <a:buFontTx/>
              <a:buNone/>
            </a:pPr>
            <a:r>
              <a:rPr lang="ru-RU" altLang="ru-RU" sz="1600" dirty="0">
                <a:solidFill>
                  <a:prstClr val="white"/>
                </a:solidFill>
                <a:latin typeface="Arial Narrow" pitchFamily="34" charset="0"/>
              </a:rPr>
              <a:t>по надзору в сфере транспорта по Сибирскому федеральному округу</a:t>
            </a:r>
          </a:p>
        </p:txBody>
      </p:sp>
      <p:sp>
        <p:nvSpPr>
          <p:cNvPr id="11" name="Заголовок 1"/>
          <p:cNvSpPr txBox="1">
            <a:spLocks/>
          </p:cNvSpPr>
          <p:nvPr/>
        </p:nvSpPr>
        <p:spPr>
          <a:xfrm>
            <a:off x="-33139" y="3284984"/>
            <a:ext cx="8891588" cy="7207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24592" y="4867682"/>
            <a:ext cx="8433857" cy="430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nchor="ctr">
            <a:spAutoFit/>
          </a:bodyPr>
          <a:lstStyle/>
          <a:p>
            <a:pPr algn="ctr"/>
            <a:endParaRPr lang="ru-RU" sz="2200" b="1" dirty="0">
              <a:solidFill>
                <a:srgbClr val="FF0000"/>
              </a:solidFill>
            </a:endParaRPr>
          </a:p>
        </p:txBody>
      </p:sp>
    </p:spTree>
    <p:extLst>
      <p:ext uri="{BB962C8B-B14F-4D97-AF65-F5344CB8AC3E}">
        <p14:creationId xmlns:p14="http://schemas.microsoft.com/office/powerpoint/2010/main" val="186762741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4" name="Заголовок 3"/>
          <p:cNvSpPr>
            <a:spLocks noGrp="1"/>
          </p:cNvSpPr>
          <p:nvPr>
            <p:ph type="title"/>
          </p:nvPr>
        </p:nvSpPr>
        <p:spPr>
          <a:xfrm>
            <a:off x="457200" y="892174"/>
            <a:ext cx="8229600" cy="952649"/>
          </a:xfrm>
        </p:spPr>
        <p:txBody>
          <a:bodyPr/>
          <a:lstStyle/>
          <a:p>
            <a:r>
              <a:rPr lang="ru-RU" sz="2400" b="1" dirty="0"/>
              <a:t>Разъяснение новых требований нормативных правовых актов</a:t>
            </a:r>
          </a:p>
        </p:txBody>
      </p:sp>
      <p:sp>
        <p:nvSpPr>
          <p:cNvPr id="6" name="Объект 5"/>
          <p:cNvSpPr>
            <a:spLocks noGrp="1"/>
          </p:cNvSpPr>
          <p:nvPr>
            <p:ph idx="1"/>
          </p:nvPr>
        </p:nvSpPr>
        <p:spPr>
          <a:xfrm>
            <a:off x="470022" y="1972519"/>
            <a:ext cx="8229600" cy="3993307"/>
          </a:xfrm>
        </p:spPr>
        <p:txBody>
          <a:bodyPr/>
          <a:lstStyle/>
          <a:p>
            <a:pPr marL="0" indent="0" algn="just">
              <a:buNone/>
            </a:pPr>
            <a:r>
              <a:rPr lang="ru-RU" sz="1600" dirty="0"/>
              <a:t>1. С 1 января 2025 года вступили в силу изменения в Кодекс Российской Федерации об административных правонарушениях, которые касаются изменения суммы штрафов в сторону увеличения по статьям 12.12.1 ч1-11 и 12.21.5 ч 1-4.</a:t>
            </a:r>
          </a:p>
          <a:p>
            <a:pPr marL="0" indent="0" algn="just">
              <a:buNone/>
            </a:pPr>
            <a:r>
              <a:rPr lang="ru-RU" sz="1600" dirty="0"/>
              <a:t>Также, изменения касаются части 1.3 статьи 32.2 КоАП РФ, так при оплате административного штрафа, лицом, привлеченным к административной ответственности за совершение административного правонарушения, предусмотренного главой 12 КоАП РФ, не позднее 30 дней со дня вынесения постановления о наложении административного штрафа, административный штраф может быть уплачен в размере 75 процентов от суммы наложенного административного штрафа.</a:t>
            </a:r>
          </a:p>
          <a:p>
            <a:pPr marL="0" indent="0" algn="just">
              <a:buNone/>
            </a:pPr>
            <a:r>
              <a:rPr lang="ru-RU" sz="1600" dirty="0"/>
              <a:t>При осуществлении государственного контроля (надзора), в том числе постоянного рейда, применению подлежит часть 1.3-3 (за исключением главы 12 КоАП РФ), согласно которой при уплате административного штрафа за административное правонарушение, выявленное в ходе осуществления государственного контроля (надзора) лицом , привлеченным к административной ответственности за совершение данного административного правонарушения не позднее 20 дней со дня вынесения постановления о наложении административного штрафа, штраф может быть уплачен в размере 50 процентов от суммы наложенного административного штрафа.</a:t>
            </a:r>
          </a:p>
          <a:p>
            <a:pPr marL="0" indent="0">
              <a:buNone/>
            </a:pPr>
            <a:endParaRPr lang="ru-RU" sz="2000" dirty="0"/>
          </a:p>
        </p:txBody>
      </p:sp>
      <p:sp>
        <p:nvSpPr>
          <p:cNvPr id="11266" name="Номер слайда 5"/>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2</a:t>
            </a:fld>
            <a:endParaRPr lang="ru-RU" dirty="0">
              <a:solidFill>
                <a:prstClr val="black">
                  <a:tint val="75000"/>
                </a:prstClr>
              </a:solidFill>
            </a:endParaRPr>
          </a:p>
        </p:txBody>
      </p:sp>
    </p:spTree>
    <p:extLst>
      <p:ext uri="{BB962C8B-B14F-4D97-AF65-F5344CB8AC3E}">
        <p14:creationId xmlns:p14="http://schemas.microsoft.com/office/powerpoint/2010/main" val="181584482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B1F191-D5CA-CBF8-687B-3C0D327761B1}"/>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021D4D79-FDD3-F406-806A-20E0F0BEDB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747FA24C-FFC8-8118-3A4B-15301D42693A}"/>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399D0693-83F4-2B4C-C59D-F1CF37C6E17A}"/>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1E40D4B7-3BD8-F8C3-7D2D-C8FC5A354FE3}"/>
              </a:ext>
            </a:extLst>
          </p:cNvPr>
          <p:cNvSpPr>
            <a:spLocks noGrp="1"/>
          </p:cNvSpPr>
          <p:nvPr>
            <p:ph idx="1"/>
          </p:nvPr>
        </p:nvSpPr>
        <p:spPr>
          <a:xfrm>
            <a:off x="470022" y="1972519"/>
            <a:ext cx="8229600" cy="3993307"/>
          </a:xfrm>
        </p:spPr>
        <p:txBody>
          <a:bodyPr/>
          <a:lstStyle/>
          <a:p>
            <a:pPr marL="64769" marR="65404" indent="342264" algn="just">
              <a:defRPr/>
            </a:pPr>
            <a:r>
              <a:rPr lang="ru-RU" sz="1600" dirty="0"/>
              <a:t>2. В статью 62 Федерального закона от 8 ноября 2007 года № 257-ФЗ «Об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 внесены изменение, дополнив ее частью 15 следующего содержания:</a:t>
            </a:r>
          </a:p>
          <a:p>
            <a:pPr marL="0" indent="0" algn="just">
              <a:buNone/>
              <a:defRPr/>
            </a:pPr>
            <a:r>
              <a:rPr lang="ru-RU" sz="1600" dirty="0"/>
              <a:t>С 1 апреля 2025 года до 1 марта 2028 года весовой и габаритный контроль не осуществляется в отношении двуосных и трехосных тяжеловесных транспортных средств, используемых для транспортирования твердых коммунальных отходов, сведения о которых содержатся в федеральной государственной информационной системе учета твердых коммунальных отходов.</a:t>
            </a:r>
          </a:p>
          <a:p>
            <a:pPr marL="0" indent="0">
              <a:buNone/>
            </a:pPr>
            <a:endParaRPr lang="ru-RU" sz="2000" dirty="0"/>
          </a:p>
        </p:txBody>
      </p:sp>
      <p:sp>
        <p:nvSpPr>
          <p:cNvPr id="11266" name="Номер слайда 5">
            <a:extLst>
              <a:ext uri="{FF2B5EF4-FFF2-40B4-BE49-F238E27FC236}">
                <a16:creationId xmlns:a16="http://schemas.microsoft.com/office/drawing/2014/main" xmlns="" id="{38BD5628-8E8B-B04B-793D-2669A719283A}"/>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3</a:t>
            </a:fld>
            <a:endParaRPr lang="ru-RU" dirty="0">
              <a:solidFill>
                <a:prstClr val="black">
                  <a:tint val="75000"/>
                </a:prstClr>
              </a:solidFill>
            </a:endParaRPr>
          </a:p>
        </p:txBody>
      </p:sp>
    </p:spTree>
    <p:extLst>
      <p:ext uri="{BB962C8B-B14F-4D97-AF65-F5344CB8AC3E}">
        <p14:creationId xmlns:p14="http://schemas.microsoft.com/office/powerpoint/2010/main" val="156842457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56BE28-1FD0-6712-CD1C-0735534F7E5D}"/>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DFBD1129-2126-3D24-F275-E6ED5B07F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5E98734A-F9EC-6601-9B69-ABB672A8AB03}"/>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D37A7D42-1D23-0379-306D-93D20F739845}"/>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EE0A32A4-6258-004B-360D-34EA414F92B5}"/>
              </a:ext>
            </a:extLst>
          </p:cNvPr>
          <p:cNvSpPr>
            <a:spLocks noGrp="1"/>
          </p:cNvSpPr>
          <p:nvPr>
            <p:ph idx="1"/>
          </p:nvPr>
        </p:nvSpPr>
        <p:spPr>
          <a:xfrm>
            <a:off x="457200" y="1252425"/>
            <a:ext cx="8229600" cy="3993307"/>
          </a:xfrm>
        </p:spPr>
        <p:txBody>
          <a:bodyPr/>
          <a:lstStyle/>
          <a:p>
            <a:pPr marL="64769" marR="65404" indent="342264" algn="just">
              <a:defRPr/>
            </a:pPr>
            <a:r>
              <a:rPr lang="ru-RU" sz="1600" dirty="0"/>
              <a:t>3. С 1 марта 2025 года вступили в силу изменения в Федеральном законе № 127 от 24 июля 1998 года «О государственном контроле за осуществлением международных автомобильных перевозок и об ответственности за нарушение порядка их выполнения». </a:t>
            </a:r>
          </a:p>
          <a:p>
            <a:pPr marL="64769" marR="65404" indent="342264" algn="just">
              <a:defRPr/>
            </a:pPr>
            <a:r>
              <a:rPr lang="ru-RU" sz="1600" dirty="0"/>
              <a:t>Статья 7, указанного закона изложена в новой редакции:</a:t>
            </a:r>
          </a:p>
          <a:p>
            <a:pPr algn="just">
              <a:defRPr/>
            </a:pPr>
            <a:r>
              <a:rPr lang="ru-RU" sz="1600" dirty="0"/>
              <a:t>Запрещаются каботажные автомобильные перевозки, за исключением каботажных автомобильных перевозок грузов, осуществляемых иностранными перевозчиками, зарегистрированными на территории одного из государств – членов Евразийского экономического союза», также дополнена статьей 7.1, определяющей условия осуществления каботажных перевозок и порядок получения разрешения.</a:t>
            </a:r>
          </a:p>
          <a:p>
            <a:pPr marL="64769" marR="65404" indent="342264" algn="just">
              <a:defRPr/>
            </a:pPr>
            <a:r>
              <a:rPr lang="ru-RU" sz="1600" dirty="0"/>
              <a:t>Приказом Министерства транспорта РФ от 11 ноября 2025г. №398 определен:</a:t>
            </a:r>
          </a:p>
          <a:p>
            <a:pPr algn="just">
              <a:defRPr/>
            </a:pPr>
            <a:r>
              <a:rPr lang="ru-RU" sz="1600" dirty="0"/>
              <a:t>Состав сведений, указываемых в заявке на выполнение каботажной автомобильной перевозки грузов, порядок ее подачи, рассмотрения и условия отказа в выполнении каботажной автомобильной перевозки грузов, порядок информационного взаимодействия иностранного перевозчика, зарегистрированного на территории одного из государств – членов Евразийского экономического союза и федерального органа исполнительной власти, осуществляющего функции по контролю (надзору) в сфере транспорта, а также перечень и состав документов, прилагаемых к заявке.</a:t>
            </a:r>
          </a:p>
          <a:p>
            <a:pPr marL="0" indent="0">
              <a:buNone/>
            </a:pPr>
            <a:endParaRPr lang="ru-RU" sz="2000" dirty="0"/>
          </a:p>
        </p:txBody>
      </p:sp>
      <p:sp>
        <p:nvSpPr>
          <p:cNvPr id="11266" name="Номер слайда 5">
            <a:extLst>
              <a:ext uri="{FF2B5EF4-FFF2-40B4-BE49-F238E27FC236}">
                <a16:creationId xmlns:a16="http://schemas.microsoft.com/office/drawing/2014/main" xmlns="" id="{AC55308C-D3AE-EEC9-568A-A1BF7927326F}"/>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4</a:t>
            </a:fld>
            <a:endParaRPr lang="ru-RU" dirty="0">
              <a:solidFill>
                <a:prstClr val="black">
                  <a:tint val="75000"/>
                </a:prstClr>
              </a:solidFill>
            </a:endParaRPr>
          </a:p>
        </p:txBody>
      </p:sp>
    </p:spTree>
    <p:extLst>
      <p:ext uri="{BB962C8B-B14F-4D97-AF65-F5344CB8AC3E}">
        <p14:creationId xmlns:p14="http://schemas.microsoft.com/office/powerpoint/2010/main" val="223576240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CA7F59-6C86-DA95-9C20-259C8AA74C54}"/>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BD58031D-0259-1833-CCB2-F7B1D1AC96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62369F61-4ABC-FA1B-07C5-B7489585BB4F}"/>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74091050-A4F9-35BA-F528-E604E967C13E}"/>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6569A522-4FE1-9819-FCAC-A267B53E2760}"/>
              </a:ext>
            </a:extLst>
          </p:cNvPr>
          <p:cNvSpPr>
            <a:spLocks noGrp="1"/>
          </p:cNvSpPr>
          <p:nvPr>
            <p:ph idx="1"/>
          </p:nvPr>
        </p:nvSpPr>
        <p:spPr>
          <a:xfrm>
            <a:off x="457200" y="1150825"/>
            <a:ext cx="8229600" cy="3993307"/>
          </a:xfrm>
        </p:spPr>
        <p:txBody>
          <a:bodyPr/>
          <a:lstStyle/>
          <a:p>
            <a:pPr marL="64769" marR="65404" indent="342264" algn="just">
              <a:defRPr/>
            </a:pPr>
            <a:r>
              <a:rPr lang="ru-RU" sz="1600" b="0" i="0" u="none" strike="noStrike" cap="none" spc="0" dirty="0">
                <a:solidFill>
                  <a:schemeClr val="tx1"/>
                </a:solidFill>
                <a:latin typeface="+mn-lt"/>
                <a:ea typeface="+mn-ea"/>
                <a:cs typeface="+mn-cs"/>
              </a:rPr>
              <a:t>Настоящий приказ вступает в силу с 1 сентября 2025года.</a:t>
            </a:r>
            <a:endParaRPr lang="ru-RU" sz="1600" b="0" i="0" u="none" strike="noStrike" cap="none" spc="0" dirty="0">
              <a:solidFill>
                <a:schemeClr val="tx1"/>
              </a:solidFill>
              <a:latin typeface="Times New Roman"/>
              <a:cs typeface="Times New Roman"/>
            </a:endParaRPr>
          </a:p>
          <a:p>
            <a:pPr marL="64769" marR="65404" indent="342264" algn="just">
              <a:defRPr/>
            </a:pPr>
            <a:r>
              <a:rPr lang="ru-RU" sz="1600" b="0" i="0" u="none" strike="noStrike" cap="none" spc="0" dirty="0">
                <a:solidFill>
                  <a:schemeClr val="tx1"/>
                </a:solidFill>
                <a:latin typeface="+mn-lt"/>
                <a:ea typeface="+mn-ea"/>
                <a:cs typeface="+mn-cs"/>
              </a:rPr>
              <a:t>Заявка на выполнение каботажной автомобильной перевозки подается иностранным перевозчиком через государственную информационную систему электронных перевозочных документов с приложением копий документов, указанных в приложении №2 к настоящему приказу в отношении каждой каботажной автомобильной перевозки грузов в пределах трех последовательных каботажных перевозок грузов между пунктами, расположенными на территории Российской Федерации, при выполнении которых последняя разгрузка произведена в течении семи календарных дней со дня разгрузки в ходе завершения международной автомобильной перевозки на территории Российской Федерации.</a:t>
            </a:r>
            <a:endParaRPr lang="ru-RU" sz="1600" dirty="0"/>
          </a:p>
          <a:p>
            <a:pPr algn="just">
              <a:defRPr/>
            </a:pPr>
            <a:r>
              <a:rPr lang="ru-RU" sz="1600" b="0" i="0" u="none" strike="noStrike" cap="none" spc="0" dirty="0">
                <a:solidFill>
                  <a:schemeClr val="tx1"/>
                </a:solidFill>
                <a:latin typeface="+mn-lt"/>
                <a:ea typeface="+mn-ea"/>
                <a:cs typeface="+mn-cs"/>
              </a:rPr>
              <a:t>Уполномоченный орган в течении двух рабочих дней, следующих за днем истечения срока на принятия решения, информирует иностранного перевозчика по адресу электронной почты, а также через государственную информационную систему электронных перевозочных документов о принятом решении о подтверждении выполнения каботажной автомобильной перевозки грузов или об отказе в выполнении с указанием причин отказа посредством направления копии такого решения в форме электронного документа, подписанного усиленной квалифицированной электронной подписью. </a:t>
            </a:r>
            <a:endParaRPr lang="ru-RU" sz="1600" dirty="0"/>
          </a:p>
          <a:p>
            <a:pPr marL="0" indent="0">
              <a:buNone/>
            </a:pPr>
            <a:endParaRPr lang="ru-RU" sz="2000" dirty="0"/>
          </a:p>
        </p:txBody>
      </p:sp>
      <p:sp>
        <p:nvSpPr>
          <p:cNvPr id="11266" name="Номер слайда 5">
            <a:extLst>
              <a:ext uri="{FF2B5EF4-FFF2-40B4-BE49-F238E27FC236}">
                <a16:creationId xmlns:a16="http://schemas.microsoft.com/office/drawing/2014/main" xmlns="" id="{F47665BE-CF12-D6DA-A13C-54F3F7FF5CD1}"/>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5</a:t>
            </a:fld>
            <a:endParaRPr lang="ru-RU" dirty="0">
              <a:solidFill>
                <a:prstClr val="black">
                  <a:tint val="75000"/>
                </a:prstClr>
              </a:solidFill>
            </a:endParaRPr>
          </a:p>
        </p:txBody>
      </p:sp>
    </p:spTree>
    <p:extLst>
      <p:ext uri="{BB962C8B-B14F-4D97-AF65-F5344CB8AC3E}">
        <p14:creationId xmlns:p14="http://schemas.microsoft.com/office/powerpoint/2010/main" val="92825582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0CB4A2-4003-FC81-B507-3E491E6CB38D}"/>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841741A3-E4CF-17A9-1AD5-F9014BD118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FA5AA0B0-38E9-71B1-F47D-EC4CBBE3EC29}"/>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807DA1A8-3CD3-818D-2E5A-09504F9860FB}"/>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3C5AB0CC-267D-B3D9-40B8-290995D17560}"/>
              </a:ext>
            </a:extLst>
          </p:cNvPr>
          <p:cNvSpPr>
            <a:spLocks noGrp="1"/>
          </p:cNvSpPr>
          <p:nvPr>
            <p:ph idx="1"/>
          </p:nvPr>
        </p:nvSpPr>
        <p:spPr>
          <a:xfrm>
            <a:off x="481858" y="963177"/>
            <a:ext cx="8229600" cy="3993307"/>
          </a:xfrm>
        </p:spPr>
        <p:txBody>
          <a:bodyPr/>
          <a:lstStyle/>
          <a:p>
            <a:pPr marL="64769" marR="65404" indent="342264" algn="just">
              <a:defRPr/>
            </a:pPr>
            <a:r>
              <a:rPr lang="ru-RU" sz="1600" dirty="0"/>
              <a:t>4. Постановлением Правительства РФ от 16.07.2009 № 584 (ред. от 23.08.2024) «Об уведомительном порядке начала осуществления отдельных видов предпринимательской деятельности» предусмотрена «Подача уведомлений о начале осуществления предпринимательской деятельности». </a:t>
            </a:r>
          </a:p>
          <a:p>
            <a:pPr marL="64769" marR="65404" indent="342264" algn="just">
              <a:defRPr/>
            </a:pPr>
            <a:r>
              <a:rPr lang="ru-RU" sz="1600" dirty="0"/>
              <a:t>Такие уведомления должны подаваться, в том числе о начале осуществления деятельности по предоставлению услуг по перевозкам грузов автомобильным транспортом, грузоподъемность которого составляет свыше 2,5 тонн (за исключением таких перевозок, осуществляемых для обеспечения собственных нужд юридических лиц, индивидуальных предпринимателей).</a:t>
            </a:r>
          </a:p>
          <a:p>
            <a:pPr marL="64769" marR="65404" indent="342264" algn="just">
              <a:defRPr/>
            </a:pPr>
            <a:r>
              <a:rPr lang="ru-RU" sz="1600" dirty="0"/>
              <a:t>С учетом изменений, внесенных в Федеральный закон от 31.07.2020 № 248-ФЗ «О государственном контроле (надзоре) и муниципальном контроле в Российской Федерации», с 28.12.2024 наличие у контрольного (надзорного) органа сведений об осуществлении деятельности без уведомления о начале осуществления предпринимательской деятельности, в случае, если представление такого уведомления является обязательным, является основанием для проведения внепланового контрольно-надзорного мероприятия.</a:t>
            </a:r>
          </a:p>
          <a:p>
            <a:pPr marL="0" indent="0">
              <a:buNone/>
            </a:pPr>
            <a:endParaRPr lang="ru-RU" sz="2000" dirty="0"/>
          </a:p>
        </p:txBody>
      </p:sp>
      <p:sp>
        <p:nvSpPr>
          <p:cNvPr id="11266" name="Номер слайда 5">
            <a:extLst>
              <a:ext uri="{FF2B5EF4-FFF2-40B4-BE49-F238E27FC236}">
                <a16:creationId xmlns:a16="http://schemas.microsoft.com/office/drawing/2014/main" xmlns="" id="{0F9B0AFE-5697-7B8D-CB5B-5D16518749CD}"/>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6</a:t>
            </a:fld>
            <a:endParaRPr lang="ru-RU" dirty="0">
              <a:solidFill>
                <a:prstClr val="black">
                  <a:tint val="75000"/>
                </a:prstClr>
              </a:solidFill>
            </a:endParaRPr>
          </a:p>
        </p:txBody>
      </p:sp>
    </p:spTree>
    <p:extLst>
      <p:ext uri="{BB962C8B-B14F-4D97-AF65-F5344CB8AC3E}">
        <p14:creationId xmlns:p14="http://schemas.microsoft.com/office/powerpoint/2010/main" val="298602239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23866CB-F2AC-F32C-AED5-57268BAC8381}"/>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E017DD58-459C-D19E-94F6-05562EA2AC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63D7D427-A668-B64F-872D-5B0C1AC285FD}"/>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5E18DFE8-1FAA-47D7-C040-BFEDE6EB8F31}"/>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07D9EEEF-B5A1-E045-1824-85A73D2C7CE7}"/>
              </a:ext>
            </a:extLst>
          </p:cNvPr>
          <p:cNvSpPr>
            <a:spLocks noGrp="1"/>
          </p:cNvSpPr>
          <p:nvPr>
            <p:ph idx="1"/>
          </p:nvPr>
        </p:nvSpPr>
        <p:spPr>
          <a:xfrm>
            <a:off x="481858" y="963177"/>
            <a:ext cx="8229600" cy="3993307"/>
          </a:xfrm>
        </p:spPr>
        <p:txBody>
          <a:bodyPr/>
          <a:lstStyle/>
          <a:p>
            <a:pPr marL="64769" marR="65404" indent="342264" algn="just">
              <a:defRPr/>
            </a:pPr>
            <a:r>
              <a:rPr lang="ru-RU" sz="1600" dirty="0"/>
              <a:t>Федеральным законом от 28.12.2024 № 516-ФЗ «О внесении изменений в Кодекс Российской Федерации об административных правонарушениях» с 27.06.2025 увеличен размер штрафа по статье 19.7.5-1 « Нарушение юридическим лицом или индивидуальным предпринимателем установленного порядка представления уведомлений о начале осуществления предпринимательской деятельности». </a:t>
            </a:r>
          </a:p>
          <a:p>
            <a:pPr marL="64769" marR="65404" indent="342264" algn="just">
              <a:defRPr/>
            </a:pPr>
            <a:r>
              <a:rPr lang="ru-RU" sz="1600" dirty="0"/>
              <a:t>Так, должностные лица могут быть оштрафованы на сумму от 7 до 12 тыс. рублей, юридические лица - от 24 до 48 тыс. рублей. Повторные нарушения приведут к увеличению штрафов: для должностных лиц - от 15 до 25 тыс. рублей, для юридических лиц  - от 50 до 60 тыс. рублей.</a:t>
            </a:r>
          </a:p>
          <a:p>
            <a:pPr>
              <a:defRPr/>
            </a:pPr>
            <a:r>
              <a:rPr lang="ru-RU" sz="1600" dirty="0"/>
              <a:t>Подать уведомление о начале осуществления деятельности по предоставлению услуг по перевозкам грузов автомобильным транспортом, грузоподъемность которого составляет свыше 2,5 тонн (за исключением таких перевозок, осуществляемых для обеспечения собственных нужд юридических лиц, индивидуальных предпринимателей) можно в электронном виде в личном кабинете на Едином портале государственных услуг.</a:t>
            </a:r>
          </a:p>
          <a:p>
            <a:pPr marL="0" indent="0">
              <a:buNone/>
            </a:pPr>
            <a:endParaRPr lang="ru-RU" sz="2000" dirty="0"/>
          </a:p>
        </p:txBody>
      </p:sp>
      <p:sp>
        <p:nvSpPr>
          <p:cNvPr id="11266" name="Номер слайда 5">
            <a:extLst>
              <a:ext uri="{FF2B5EF4-FFF2-40B4-BE49-F238E27FC236}">
                <a16:creationId xmlns:a16="http://schemas.microsoft.com/office/drawing/2014/main" xmlns="" id="{E3306FA9-5CC0-FAC2-F9E5-4E6E6938840D}"/>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7</a:t>
            </a:fld>
            <a:endParaRPr lang="ru-RU" dirty="0">
              <a:solidFill>
                <a:prstClr val="black">
                  <a:tint val="75000"/>
                </a:prstClr>
              </a:solidFill>
            </a:endParaRPr>
          </a:p>
        </p:txBody>
      </p:sp>
    </p:spTree>
    <p:extLst>
      <p:ext uri="{BB962C8B-B14F-4D97-AF65-F5344CB8AC3E}">
        <p14:creationId xmlns:p14="http://schemas.microsoft.com/office/powerpoint/2010/main" val="40361960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52CDC1-4624-BEB2-2365-71CC144992B6}"/>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F5C11996-89DE-F2C9-45E2-FE795E4618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6EA6AD02-A7FE-0A59-0E30-6865D062EB5F}"/>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15845115-8B53-D8E4-F8A3-14CFE9A6EEF9}"/>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B3D08907-2E37-36B5-A4D0-7546424392AD}"/>
              </a:ext>
            </a:extLst>
          </p:cNvPr>
          <p:cNvSpPr>
            <a:spLocks noGrp="1"/>
          </p:cNvSpPr>
          <p:nvPr>
            <p:ph idx="1"/>
          </p:nvPr>
        </p:nvSpPr>
        <p:spPr>
          <a:xfrm>
            <a:off x="481858" y="963177"/>
            <a:ext cx="8229600" cy="3993307"/>
          </a:xfrm>
        </p:spPr>
        <p:txBody>
          <a:bodyPr/>
          <a:lstStyle/>
          <a:p>
            <a:pPr marL="64769" marR="65404" indent="342264" algn="just">
              <a:spcBef>
                <a:spcPts val="0"/>
              </a:spcBef>
              <a:defRPr/>
            </a:pPr>
            <a:r>
              <a:rPr lang="ru-RU" sz="1500" dirty="0"/>
              <a:t>5. С 27 января 2025 года введена необходимость применения навигационных пломб в перевозках, осуществляемых по процедурам таможенного транзита и взаимной торговли в рамках Декрета Высшего государственного совета Союзного государства № 7 и перевозках, осуществляемых по процедуре экспорта в рамках Постановления Совета Министров Союзного государства №44.</a:t>
            </a:r>
          </a:p>
          <a:p>
            <a:pPr marL="64769" marR="65404" indent="342264" algn="just">
              <a:spcBef>
                <a:spcPts val="0"/>
              </a:spcBef>
              <a:defRPr/>
            </a:pPr>
            <a:r>
              <a:rPr lang="ru-RU" sz="1500" dirty="0"/>
              <a:t>Необходимость применения навигационных пломб распространяется на ввоз на территорию Союзного государства следующих типов товаров (в рамках Декрета):</a:t>
            </a:r>
          </a:p>
          <a:p>
            <a:pPr marL="64769" marR="65404" indent="342264" algn="just">
              <a:spcBef>
                <a:spcPts val="0"/>
              </a:spcBef>
              <a:defRPr/>
            </a:pPr>
            <a:r>
              <a:rPr lang="ru-RU" sz="1500" dirty="0"/>
              <a:t>- алкогольная продукция, классифицируемая в товарных позициях 2203 00, 2204, 2205, 2206 00, 2207, 2208 ТН ВЭД ЕАЭС;</a:t>
            </a:r>
          </a:p>
          <a:p>
            <a:pPr marL="64769" marR="65404" indent="342264" algn="just">
              <a:spcBef>
                <a:spcPts val="0"/>
              </a:spcBef>
              <a:defRPr/>
            </a:pPr>
            <a:r>
              <a:rPr lang="ru-RU" sz="1500" dirty="0"/>
              <a:t>- табак, табачные изделия, никотинсодержащие изделия, никотиновое сырье, классифицируемые в товарных позициях 2401, 2402, 2403, 2404 ТН ВЭД ЕАЭС;</a:t>
            </a:r>
          </a:p>
          <a:p>
            <a:pPr marL="64769" marR="65404" indent="342264" algn="just">
              <a:spcBef>
                <a:spcPts val="0"/>
              </a:spcBef>
              <a:defRPr/>
            </a:pPr>
            <a:r>
              <a:rPr lang="ru-RU" sz="1500" dirty="0"/>
              <a:t>- товары, классифицируемые в товарных позициях 4303, 6101 – 6106, 6110, 6401 – 6405, 8517, 8519, 8521, 8525 – 8528 ТН ВЭД ЕАЭС;</a:t>
            </a:r>
          </a:p>
          <a:p>
            <a:pPr marL="64769" marR="65404" indent="342264" algn="just">
              <a:spcBef>
                <a:spcPts val="0"/>
              </a:spcBef>
              <a:defRPr/>
            </a:pPr>
            <a:r>
              <a:rPr lang="ru-RU" sz="1500" dirty="0"/>
              <a:t>- товары, относящиеся в соответствии с законодательством Республики Беларусь к категории опасных грузов и помещаемые под таможенную процедуру таможенного транзита в Республике Беларусь.</a:t>
            </a:r>
          </a:p>
          <a:p>
            <a:pPr marL="64769" marR="65404" indent="342264" algn="just">
              <a:spcBef>
                <a:spcPts val="0"/>
              </a:spcBef>
              <a:defRPr/>
            </a:pPr>
            <a:r>
              <a:rPr lang="ru-RU" sz="1500" dirty="0"/>
              <a:t>Необходимость применения навигационных пломб распространяется на вывоз с территории Союзного государства табака и табачных изделий (ТН ВЭД ЕАЭС 2401, 2402, 2403) (в рамках Постановления):</a:t>
            </a:r>
          </a:p>
          <a:p>
            <a:pPr marL="64769" marR="65404" indent="342264" algn="just">
              <a:spcBef>
                <a:spcPts val="0"/>
              </a:spcBef>
              <a:defRPr/>
            </a:pPr>
            <a:r>
              <a:rPr lang="ru-RU" sz="1500" dirty="0"/>
              <a:t>- вывозимых с территории Союзного государства в соответствии с таможенной процедурой экспорта;</a:t>
            </a:r>
          </a:p>
          <a:p>
            <a:pPr>
              <a:spcBef>
                <a:spcPts val="0"/>
              </a:spcBef>
              <a:defRPr/>
            </a:pPr>
            <a:r>
              <a:rPr lang="ru-RU" sz="1500" dirty="0"/>
              <a:t>- вывозимых с территории Республики Беларусь в рамках взаимной торговли государств–членов ЕАЭС.</a:t>
            </a:r>
          </a:p>
          <a:p>
            <a:pPr marL="0" indent="0">
              <a:buNone/>
            </a:pPr>
            <a:endParaRPr lang="ru-RU" sz="1500" dirty="0"/>
          </a:p>
        </p:txBody>
      </p:sp>
      <p:sp>
        <p:nvSpPr>
          <p:cNvPr id="11266" name="Номер слайда 5">
            <a:extLst>
              <a:ext uri="{FF2B5EF4-FFF2-40B4-BE49-F238E27FC236}">
                <a16:creationId xmlns:a16="http://schemas.microsoft.com/office/drawing/2014/main" xmlns="" id="{E52700D8-3156-948C-4BE3-4A5B6B406F07}"/>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8</a:t>
            </a:fld>
            <a:endParaRPr lang="ru-RU" dirty="0">
              <a:solidFill>
                <a:prstClr val="black">
                  <a:tint val="75000"/>
                </a:prstClr>
              </a:solidFill>
            </a:endParaRPr>
          </a:p>
        </p:txBody>
      </p:sp>
    </p:spTree>
    <p:extLst>
      <p:ext uri="{BB962C8B-B14F-4D97-AF65-F5344CB8AC3E}">
        <p14:creationId xmlns:p14="http://schemas.microsoft.com/office/powerpoint/2010/main" val="364775766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2BBEDB-B46C-475F-DB8E-F73B8D5B1E20}"/>
            </a:ext>
          </a:extLst>
        </p:cNvPr>
        <p:cNvGrpSpPr/>
        <p:nvPr/>
      </p:nvGrpSpPr>
      <p:grpSpPr>
        <a:xfrm>
          <a:off x="0" y="0"/>
          <a:ext cx="0" cy="0"/>
          <a:chOff x="0" y="0"/>
          <a:chExt cx="0" cy="0"/>
        </a:xfrm>
      </p:grpSpPr>
      <p:pic>
        <p:nvPicPr>
          <p:cNvPr id="18434" name="Picture 3" descr="C:\Users\TerentevVA\Desktop\Терентьев Виталий\МИНТРАНС_РАБОТА\КОЛЛЕГИЯ МИНТРАНСА\ЗАСЕДАНИЕ Коллегии апрель 2014_подготовка\пустышка2.jpg">
            <a:extLst>
              <a:ext uri="{FF2B5EF4-FFF2-40B4-BE49-F238E27FC236}">
                <a16:creationId xmlns:a16="http://schemas.microsoft.com/office/drawing/2014/main" xmlns="" id="{ACADC861-32F3-E412-88AB-AEF3202027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Герб ФС">
            <a:extLst>
              <a:ext uri="{FF2B5EF4-FFF2-40B4-BE49-F238E27FC236}">
                <a16:creationId xmlns:a16="http://schemas.microsoft.com/office/drawing/2014/main" xmlns="" id="{4CC3EEC8-8DC9-15C2-8FDE-41F85DF0EB00}"/>
              </a:ext>
            </a:extLst>
          </p:cNvPr>
          <p:cNvPicPr>
            <a:picLocks noChangeAspect="1" noChangeArrowheads="1"/>
          </p:cNvPicPr>
          <p:nvPr/>
        </p:nvPicPr>
        <p:blipFill>
          <a:blip r:embed="rId4" cstate="print">
            <a:lum bright="-8000" contrast="34000"/>
          </a:blip>
          <a:srcRect/>
          <a:stretch>
            <a:fillRect/>
          </a:stretch>
        </p:blipFill>
        <p:spPr bwMode="auto">
          <a:xfrm>
            <a:off x="8224838" y="231775"/>
            <a:ext cx="649287" cy="660400"/>
          </a:xfrm>
          <a:prstGeom prst="rect">
            <a:avLst/>
          </a:prstGeom>
          <a:ln>
            <a:noFill/>
          </a:ln>
          <a:effectLst>
            <a:outerShdw blurRad="292100" dist="139700" dir="2700000" algn="tl" rotWithShape="0">
              <a:srgbClr val="333333">
                <a:alpha val="65000"/>
              </a:srgbClr>
            </a:outerShdw>
          </a:effectLst>
        </p:spPr>
      </p:pic>
      <p:sp>
        <p:nvSpPr>
          <p:cNvPr id="18436" name="TextBox 5">
            <a:extLst>
              <a:ext uri="{FF2B5EF4-FFF2-40B4-BE49-F238E27FC236}">
                <a16:creationId xmlns:a16="http://schemas.microsoft.com/office/drawing/2014/main" xmlns="" id="{D13A2E84-499B-6C23-0CCF-10C90C4CAF06}"/>
              </a:ext>
            </a:extLst>
          </p:cNvPr>
          <p:cNvSpPr txBox="1">
            <a:spLocks noChangeArrowheads="1"/>
          </p:cNvSpPr>
          <p:nvPr/>
        </p:nvSpPr>
        <p:spPr bwMode="auto">
          <a:xfrm>
            <a:off x="3184525" y="333375"/>
            <a:ext cx="5040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solidFill>
                  <a:prstClr val="white"/>
                </a:solidFill>
                <a:latin typeface="Constantia" pitchFamily="18" charset="0"/>
              </a:rPr>
              <a:t>Федеральная служба по надзору в сфере транспорта</a:t>
            </a:r>
          </a:p>
        </p:txBody>
      </p:sp>
      <p:sp>
        <p:nvSpPr>
          <p:cNvPr id="6" name="Объект 5">
            <a:extLst>
              <a:ext uri="{FF2B5EF4-FFF2-40B4-BE49-F238E27FC236}">
                <a16:creationId xmlns:a16="http://schemas.microsoft.com/office/drawing/2014/main" xmlns="" id="{7D397CD9-04F6-47DA-E382-FAD4598F6E8B}"/>
              </a:ext>
            </a:extLst>
          </p:cNvPr>
          <p:cNvSpPr>
            <a:spLocks noGrp="1"/>
          </p:cNvSpPr>
          <p:nvPr>
            <p:ph idx="1"/>
          </p:nvPr>
        </p:nvSpPr>
        <p:spPr>
          <a:xfrm>
            <a:off x="481858" y="963177"/>
            <a:ext cx="8229600" cy="3993307"/>
          </a:xfrm>
        </p:spPr>
        <p:txBody>
          <a:bodyPr/>
          <a:lstStyle/>
          <a:p>
            <a:pPr indent="450214" algn="just">
              <a:spcBef>
                <a:spcPts val="0"/>
              </a:spcBef>
              <a:spcAft>
                <a:spcPts val="0"/>
              </a:spcAft>
              <a:defRPr/>
            </a:pPr>
            <a:r>
              <a:rPr lang="ru-RU" sz="1600" dirty="0">
                <a:solidFill>
                  <a:srgbClr val="202D3F"/>
                </a:solidFill>
              </a:rPr>
              <a:t>Общество с ограниченной ответственностью «Центр развития цифровых платформ» - уполномоченный национальный оператор пломбирования Российской Федерации (</a:t>
            </a:r>
            <a:r>
              <a:rPr lang="ru-RU" sz="1600" u="sng" dirty="0">
                <a:solidFill>
                  <a:schemeClr val="hlink"/>
                </a:solidFill>
                <a:hlinkClick r:id="rId5" tooltip="http://publication.pravo.gov.ru/Document/View/0001202303200014"/>
              </a:rPr>
              <a:t>Распоряжение Правительства Российской Федерации от 18 марта 2023 г. № 633-р</a:t>
            </a:r>
            <a:r>
              <a:rPr lang="ru-RU" sz="1600" dirty="0">
                <a:solidFill>
                  <a:srgbClr val="202D3F"/>
                </a:solidFill>
              </a:rPr>
              <a:t>) при реализации </a:t>
            </a:r>
            <a:r>
              <a:rPr lang="ru-RU" sz="1600" u="sng" dirty="0">
                <a:solidFill>
                  <a:schemeClr val="hlink"/>
                </a:solidFill>
                <a:hlinkClick r:id="rId6" tooltip="https://soyuz.by/projects/material/postanovlenie-ot-5-noyabrya-2024-g-43-ob-otdelnyh-merah-po-protivodeystviyu-nezakonnomu-importu-tovarov-na-territoriyu-soyuznogo-gosudarstva"/>
              </a:rPr>
              <a:t>Декрета Высшего Государственного Совета Союзного государства №7 от 06.12.2024 г</a:t>
            </a:r>
            <a:r>
              <a:rPr lang="ru-RU" sz="1600" dirty="0">
                <a:solidFill>
                  <a:srgbClr val="202D3F"/>
                </a:solidFill>
              </a:rPr>
              <a:t>.</a:t>
            </a:r>
          </a:p>
          <a:p>
            <a:pPr indent="450214" algn="just">
              <a:spcBef>
                <a:spcPts val="0"/>
              </a:spcBef>
              <a:spcAft>
                <a:spcPts val="0"/>
              </a:spcAft>
              <a:defRPr/>
            </a:pPr>
            <a:endParaRPr lang="ru-RU" sz="1600" dirty="0">
              <a:solidFill>
                <a:srgbClr val="202D3F"/>
              </a:solidFill>
            </a:endParaRPr>
          </a:p>
          <a:p>
            <a:pPr indent="450214" algn="just">
              <a:spcBef>
                <a:spcPts val="0"/>
              </a:spcBef>
              <a:spcAft>
                <a:spcPts val="0"/>
              </a:spcAft>
              <a:defRPr/>
            </a:pPr>
            <a:endParaRPr lang="ru-RU" sz="1600" dirty="0">
              <a:solidFill>
                <a:srgbClr val="202D3F"/>
              </a:solidFill>
            </a:endParaRPr>
          </a:p>
          <a:p>
            <a:pPr indent="450214" algn="just">
              <a:spcBef>
                <a:spcPts val="0"/>
              </a:spcBef>
              <a:spcAft>
                <a:spcPts val="0"/>
              </a:spcAft>
              <a:defRPr/>
            </a:pPr>
            <a:r>
              <a:rPr lang="ru-RU" sz="1600" dirty="0">
                <a:solidFill>
                  <a:srgbClr val="202D3F"/>
                </a:solidFill>
              </a:rPr>
              <a:t>Компания оказывает услуги по наложению и снятию навигационных пломб в рамках </a:t>
            </a:r>
            <a:r>
              <a:rPr lang="ru-RU" sz="1600" u="sng" dirty="0">
                <a:solidFill>
                  <a:schemeClr val="hlink"/>
                </a:solidFill>
                <a:hlinkClick r:id="rId7" tooltip="https://eec.eaeunion.org/news/soglashenie-o-primenenii-v-eaes-navigatsionnykh-plomb-dlya-otslezhivaniya-perevozok-vstupilo-v-silu/"/>
              </a:rPr>
              <a:t>Соглашения о применении в Евразийском экономическом союзе навигационных пломб</a:t>
            </a:r>
            <a:r>
              <a:rPr lang="ru-RU" sz="1600" dirty="0">
                <a:solidFill>
                  <a:srgbClr val="202D3F"/>
                </a:solidFill>
              </a:rPr>
              <a:t>, а также в рамках </a:t>
            </a:r>
            <a:r>
              <a:rPr lang="ru-RU" sz="1600" u="sng" dirty="0">
                <a:solidFill>
                  <a:schemeClr val="hlink"/>
                </a:solidFill>
                <a:hlinkClick r:id="rId8" tooltip="http://publication.pravo.gov.ru/Document/View/0001201906240028?index=2"/>
              </a:rPr>
              <a:t>Указа Президента РФ от 24 июня 2019 г. № 290</a:t>
            </a:r>
            <a:r>
              <a:rPr lang="ru-RU" sz="1600" dirty="0">
                <a:solidFill>
                  <a:srgbClr val="202D3F"/>
                </a:solidFill>
              </a:rPr>
              <a:t>.</a:t>
            </a:r>
          </a:p>
          <a:p>
            <a:pPr marL="0" indent="0">
              <a:buNone/>
            </a:pPr>
            <a:endParaRPr lang="ru-RU" sz="1500" dirty="0"/>
          </a:p>
        </p:txBody>
      </p:sp>
      <p:sp>
        <p:nvSpPr>
          <p:cNvPr id="11266" name="Номер слайда 5">
            <a:extLst>
              <a:ext uri="{FF2B5EF4-FFF2-40B4-BE49-F238E27FC236}">
                <a16:creationId xmlns:a16="http://schemas.microsoft.com/office/drawing/2014/main" xmlns="" id="{5EDFD21D-D553-280D-003B-6CE1C54FA9AB}"/>
              </a:ext>
            </a:extLst>
          </p:cNvPr>
          <p:cNvSpPr>
            <a:spLocks noGrp="1"/>
          </p:cNvSpPr>
          <p:nvPr>
            <p:ph type="sldNum" sz="quarter" idx="12"/>
          </p:nvPr>
        </p:nvSpPr>
        <p:spPr/>
        <p:txBody>
          <a:bodyPr/>
          <a:lstStyle/>
          <a:p>
            <a:pPr>
              <a:defRPr/>
            </a:pPr>
            <a:fld id="{25B5C6FE-3480-47E6-B509-5DE845E9330C}" type="slidenum">
              <a:rPr lang="ru-RU" smtClean="0">
                <a:solidFill>
                  <a:prstClr val="black">
                    <a:tint val="75000"/>
                  </a:prstClr>
                </a:solidFill>
              </a:rPr>
              <a:pPr>
                <a:defRPr/>
              </a:pPr>
              <a:t>9</a:t>
            </a:fld>
            <a:endParaRPr lang="ru-RU" dirty="0">
              <a:solidFill>
                <a:prstClr val="black">
                  <a:tint val="75000"/>
                </a:prstClr>
              </a:solidFill>
            </a:endParaRPr>
          </a:p>
        </p:txBody>
      </p:sp>
    </p:spTree>
    <p:extLst>
      <p:ext uri="{BB962C8B-B14F-4D97-AF65-F5344CB8AC3E}">
        <p14:creationId xmlns:p14="http://schemas.microsoft.com/office/powerpoint/2010/main" val="719651746"/>
      </p:ext>
    </p:extLst>
  </p:cSld>
  <p:clrMapOvr>
    <a:masterClrMapping/>
  </p:clrMapOvr>
  <p:transition spd="slow">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10207</TotalTime>
  <Words>1340</Words>
  <Application>Microsoft Office PowerPoint</Application>
  <PresentationFormat>Экран (4:3)</PresentationFormat>
  <Paragraphs>74</Paragraphs>
  <Slides>12</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Times New Roman</vt:lpstr>
      <vt:lpstr>Constantia</vt:lpstr>
      <vt:lpstr>Calibri</vt:lpstr>
      <vt:lpstr>Arial Narrow</vt:lpstr>
      <vt:lpstr>Тема Office</vt:lpstr>
      <vt:lpstr>ё</vt:lpstr>
      <vt:lpstr>Разъяснение новых требований нормативных правовых актов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Моисеев Дмитрий Олегович</dc:creator>
  <cp:lastModifiedBy>РТН Новосибирск</cp:lastModifiedBy>
  <cp:revision>723</cp:revision>
  <cp:lastPrinted>2023-02-15T07:24:13Z</cp:lastPrinted>
  <dcterms:created xsi:type="dcterms:W3CDTF">2017-04-05T05:36:28Z</dcterms:created>
  <dcterms:modified xsi:type="dcterms:W3CDTF">2025-04-17T04:28:40Z</dcterms:modified>
</cp:coreProperties>
</file>